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7" r:id="rId10"/>
    <p:sldId id="268" r:id="rId11"/>
    <p:sldId id="265" r:id="rId12"/>
    <p:sldId id="266" r:id="rId13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lear Sans Regular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00FF"/>
    <a:srgbClr val="883C84"/>
    <a:srgbClr val="461B49"/>
    <a:srgbClr val="963488"/>
    <a:srgbClr val="2831A2"/>
    <a:srgbClr val="2086AA"/>
    <a:srgbClr val="1994B1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79" autoAdjust="0"/>
    <p:restoredTop sz="73146" autoAdjust="0"/>
  </p:normalViewPr>
  <p:slideViewPr>
    <p:cSldViewPr>
      <p:cViewPr varScale="1">
        <p:scale>
          <a:sx n="42" d="100"/>
          <a:sy n="42" d="100"/>
        </p:scale>
        <p:origin x="75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svg>
</file>

<file path=ppt/media/image11.svg>
</file>

<file path=ppt/media/image12.jpeg>
</file>

<file path=ppt/media/image13.jpeg>
</file>

<file path=ppt/media/image14.jpeg>
</file>

<file path=ppt/media/image15.jpeg>
</file>

<file path=ppt/media/image16.png>
</file>

<file path=ppt/media/image17.svg>
</file>

<file path=ppt/media/image18.png>
</file>

<file path=ppt/media/image19.png>
</file>

<file path=ppt/media/image2.svg>
</file>

<file path=ppt/media/image20.jpe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9047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12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21.07.2023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0.jpeg"/><Relationship Id="rId4" Type="http://schemas.openxmlformats.org/officeDocument/2006/relationships/image" Target="../media/image1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4.svg"/><Relationship Id="rId9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20" name="Group 20"/>
          <p:cNvGrpSpPr/>
          <p:nvPr/>
        </p:nvGrpSpPr>
        <p:grpSpPr>
          <a:xfrm>
            <a:off x="1104900" y="824285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2312375" y="3305349"/>
            <a:ext cx="5482998" cy="2847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10533" spc="-105" dirty="0">
                <a:solidFill>
                  <a:srgbClr val="FFFFFF"/>
                </a:solidFill>
                <a:latin typeface="Graphik Regular" panose="020B0503030202060203" pitchFamily="34" charset="0"/>
              </a:rPr>
              <a:t>Social</a:t>
            </a:r>
          </a:p>
          <a:p>
            <a:pPr algn="ctr">
              <a:lnSpc>
                <a:spcPts val="11059"/>
              </a:lnSpc>
            </a:pPr>
            <a:r>
              <a:rPr lang="en-US" sz="10533" spc="-105" dirty="0">
                <a:solidFill>
                  <a:srgbClr val="FFFFFF"/>
                </a:solidFill>
                <a:latin typeface="Graphik Regular" panose="020B0503030202060203" pitchFamily="34" charset="0"/>
              </a:rPr>
              <a:t>Buzz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30" name="Picture 29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08114B31-9401-3486-75B4-44AE36D686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7340" y="2476500"/>
            <a:ext cx="8720860" cy="415578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D5B6C55-5F34-9E0E-A986-2E494A83F39C}"/>
              </a:ext>
            </a:extLst>
          </p:cNvPr>
          <p:cNvSpPr txBox="1"/>
          <p:nvPr/>
        </p:nvSpPr>
        <p:spPr>
          <a:xfrm>
            <a:off x="3547340" y="7601751"/>
            <a:ext cx="11747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Count of Sentiment broken down by Content type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014047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C00ABEC5-EF3F-4E3E-827E-EB1F2EF17C0D}"/>
              </a:ext>
            </a:extLst>
          </p:cNvPr>
          <p:cNvGrpSpPr/>
          <p:nvPr/>
        </p:nvGrpSpPr>
        <p:grpSpPr>
          <a:xfrm>
            <a:off x="11581833" y="1580430"/>
            <a:ext cx="5677467" cy="867617"/>
            <a:chOff x="0" y="-47625"/>
            <a:chExt cx="7569956" cy="1156823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F49CBA38-C879-499F-B0F5-691188949921}"/>
              </a:ext>
            </a:extLst>
          </p:cNvPr>
          <p:cNvGrpSpPr/>
          <p:nvPr/>
        </p:nvGrpSpPr>
        <p:grpSpPr>
          <a:xfrm>
            <a:off x="11581833" y="6964868"/>
            <a:ext cx="5677467" cy="867617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9862887-FE20-C983-81BD-753BA3F2E37F}"/>
              </a:ext>
            </a:extLst>
          </p:cNvPr>
          <p:cNvSpPr txBox="1"/>
          <p:nvPr/>
        </p:nvSpPr>
        <p:spPr>
          <a:xfrm>
            <a:off x="10754650" y="837474"/>
            <a:ext cx="720631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/>
              <a:t>Analysis</a:t>
            </a:r>
          </a:p>
          <a:p>
            <a:endParaRPr lang="en-US" sz="3200" dirty="0"/>
          </a:p>
          <a:p>
            <a:r>
              <a:rPr lang="en-US" sz="2800" dirty="0"/>
              <a:t>Animals and Science are the two most popular categories of content, showing that people enjoy “factual” and “real life “ content the most.</a:t>
            </a:r>
          </a:p>
          <a:p>
            <a:r>
              <a:rPr lang="en-US" sz="2800" dirty="0"/>
              <a:t>Photos are the type of content that are posted the most</a:t>
            </a:r>
            <a:r>
              <a:rPr lang="en-US" sz="2400" dirty="0"/>
              <a:t> </a:t>
            </a:r>
            <a:endParaRPr lang="en-IN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90F359-8909-0F85-65E2-1262878A78B8}"/>
              </a:ext>
            </a:extLst>
          </p:cNvPr>
          <p:cNvSpPr txBox="1"/>
          <p:nvPr/>
        </p:nvSpPr>
        <p:spPr>
          <a:xfrm>
            <a:off x="10752597" y="5159448"/>
            <a:ext cx="6925803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/>
              <a:t>Insight</a:t>
            </a:r>
          </a:p>
          <a:p>
            <a:endParaRPr lang="en-US" sz="3200" dirty="0"/>
          </a:p>
          <a:p>
            <a:r>
              <a:rPr lang="en-IN" sz="2800" dirty="0"/>
              <a:t>Food is a common theme in the top 5 categories  with “Healthy Eating” ranking the highest.</a:t>
            </a:r>
          </a:p>
          <a:p>
            <a:r>
              <a:rPr lang="en-IN" sz="2800" dirty="0"/>
              <a:t>You could use this insight to create a campaign and work with healthy brands to boost your engagement.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12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590800" y="3111420"/>
            <a:ext cx="8673443" cy="3809324"/>
            <a:chOff x="0" y="0"/>
            <a:chExt cx="11564591" cy="5079098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98166"/>
              <a:ext cx="11564591" cy="27809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28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Project recap</a:t>
              </a:r>
            </a:p>
            <a:p>
              <a:pPr>
                <a:lnSpc>
                  <a:spcPts val="2660"/>
                </a:lnSpc>
              </a:pPr>
              <a:r>
                <a:rPr lang="en-US" sz="28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Problem</a:t>
              </a:r>
            </a:p>
            <a:p>
              <a:pPr>
                <a:lnSpc>
                  <a:spcPts val="2660"/>
                </a:lnSpc>
              </a:pPr>
              <a:r>
                <a:rPr lang="en-US" sz="28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The Analytics team</a:t>
              </a:r>
            </a:p>
            <a:p>
              <a:pPr>
                <a:lnSpc>
                  <a:spcPts val="2660"/>
                </a:lnSpc>
              </a:pPr>
              <a:r>
                <a:rPr lang="en-US" sz="28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Process</a:t>
              </a:r>
            </a:p>
            <a:p>
              <a:pPr>
                <a:lnSpc>
                  <a:spcPts val="2660"/>
                </a:lnSpc>
              </a:pPr>
              <a:r>
                <a:rPr lang="en-US" sz="28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Insights</a:t>
              </a:r>
            </a:p>
            <a:p>
              <a:pPr>
                <a:lnSpc>
                  <a:spcPts val="2660"/>
                </a:lnSpc>
              </a:pPr>
              <a:r>
                <a:rPr lang="en-US" sz="28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584601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4946896" y="2005584"/>
            <a:ext cx="11342283" cy="6275832"/>
          </a:xfrm>
          <a:prstGeom prst="rect">
            <a:avLst/>
          </a:prstGeom>
          <a:solidFill>
            <a:schemeClr val="bg1"/>
          </a:solidFill>
        </p:spPr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321"/>
          <a:stretch>
            <a:fillRect/>
          </a:stretch>
        </p:blipFill>
        <p:spPr>
          <a:xfrm rot="10799999">
            <a:off x="1983048" y="1909668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03A70AE-52E0-DD4B-131D-6738FB281C7C}"/>
              </a:ext>
            </a:extLst>
          </p:cNvPr>
          <p:cNvSpPr txBox="1"/>
          <p:nvPr/>
        </p:nvSpPr>
        <p:spPr>
          <a:xfrm>
            <a:off x="8436952" y="2601679"/>
            <a:ext cx="7868001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Social Buzz is the largest growing technology unicorn that need to adapt quickly to its global scale.</a:t>
            </a:r>
          </a:p>
          <a:p>
            <a:endParaRPr lang="en-US" sz="2800" dirty="0"/>
          </a:p>
          <a:p>
            <a:r>
              <a:rPr lang="en-US" sz="2800" dirty="0"/>
              <a:t>Accenture has been focusing on the below mentioned tasks:</a:t>
            </a:r>
          </a:p>
          <a:p>
            <a:endParaRPr lang="en-US" sz="2800" dirty="0"/>
          </a:p>
          <a:p>
            <a:r>
              <a:rPr lang="en-US" sz="2800" dirty="0"/>
              <a:t>    1. An audit of their big data practice  </a:t>
            </a:r>
          </a:p>
          <a:p>
            <a:r>
              <a:rPr lang="en-US" sz="2800" dirty="0"/>
              <a:t>    2. Recommendations for a successful IPO.</a:t>
            </a:r>
          </a:p>
          <a:p>
            <a:r>
              <a:rPr lang="en-US" sz="2800" dirty="0"/>
              <a:t>    3. An analysis of their content categories that  </a:t>
            </a:r>
          </a:p>
          <a:p>
            <a:r>
              <a:rPr lang="en-US" sz="2800" dirty="0"/>
              <a:t>         highlights the top 5 categories with the largest </a:t>
            </a:r>
          </a:p>
          <a:p>
            <a:r>
              <a:rPr lang="en-US" sz="2800" dirty="0"/>
              <a:t>         aggregate popularity </a:t>
            </a:r>
            <a:endParaRPr lang="en-IN" sz="2800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endParaRPr lang="en-AU" dirty="0"/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3772F2-7542-8D25-F7D5-6255DC2C2DBD}"/>
              </a:ext>
            </a:extLst>
          </p:cNvPr>
          <p:cNvSpPr txBox="1"/>
          <p:nvPr/>
        </p:nvSpPr>
        <p:spPr>
          <a:xfrm>
            <a:off x="2743200" y="5143500"/>
            <a:ext cx="6629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Due to their rapid growth and digital nature of their core product, Every day over </a:t>
            </a:r>
            <a:r>
              <a:rPr lang="en-US" sz="3200" dirty="0">
                <a:highlight>
                  <a:srgbClr val="FFFF00"/>
                </a:highlight>
              </a:rPr>
              <a:t>100,000 pieces </a:t>
            </a:r>
            <a:r>
              <a:rPr lang="en-US" sz="3200" dirty="0"/>
              <a:t>of content are posted.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highlight>
                  <a:srgbClr val="FFFF00"/>
                </a:highlight>
              </a:rPr>
              <a:t>36,500,000</a:t>
            </a:r>
            <a:r>
              <a:rPr lang="en-US" sz="3200" dirty="0"/>
              <a:t> posts every year.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Analysis to find Social Buzz top 5 most popular content categories.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419219" y="1028700"/>
            <a:ext cx="2174041" cy="2165548"/>
            <a:chOff x="0" y="0"/>
            <a:chExt cx="6502400" cy="6477000"/>
          </a:xfrm>
        </p:grpSpPr>
        <p:sp>
          <p:nvSpPr>
            <p:cNvPr id="19" name="Freeform 1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36837" t="-28774" r="-84967" b="-8646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411515" y="4002073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419219" y="6931132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0206CC-F214-382C-CBC0-AC02AB4E5D83}"/>
              </a:ext>
            </a:extLst>
          </p:cNvPr>
          <p:cNvSpPr txBox="1"/>
          <p:nvPr/>
        </p:nvSpPr>
        <p:spPr>
          <a:xfrm>
            <a:off x="4191000" y="1284816"/>
            <a:ext cx="3278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Understanding</a:t>
            </a:r>
            <a:endParaRPr lang="en-IN" sz="3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0C5103-8E25-DB23-0DA3-16D34532BE32}"/>
              </a:ext>
            </a:extLst>
          </p:cNvPr>
          <p:cNvSpPr txBox="1"/>
          <p:nvPr/>
        </p:nvSpPr>
        <p:spPr>
          <a:xfrm>
            <a:off x="5764133" y="2915735"/>
            <a:ext cx="32296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Cleaning</a:t>
            </a:r>
            <a:endParaRPr lang="en-IN" sz="32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C5554C-AFFB-7E22-50C1-35C92B0BF080}"/>
              </a:ext>
            </a:extLst>
          </p:cNvPr>
          <p:cNvSpPr txBox="1"/>
          <p:nvPr/>
        </p:nvSpPr>
        <p:spPr>
          <a:xfrm>
            <a:off x="7620183" y="4629443"/>
            <a:ext cx="32289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Modelling </a:t>
            </a:r>
            <a:endParaRPr lang="en-IN" sz="32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AFBC7E-84A5-0A65-BBBF-AE11C2C9107B}"/>
              </a:ext>
            </a:extLst>
          </p:cNvPr>
          <p:cNvSpPr txBox="1"/>
          <p:nvPr/>
        </p:nvSpPr>
        <p:spPr>
          <a:xfrm>
            <a:off x="9423367" y="6275340"/>
            <a:ext cx="35306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Data Analysis</a:t>
            </a:r>
            <a:endParaRPr lang="en-IN" sz="3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0973BBC-DB94-FDB3-BD7A-05FA6D7B7B1B}"/>
              </a:ext>
            </a:extLst>
          </p:cNvPr>
          <p:cNvSpPr txBox="1"/>
          <p:nvPr/>
        </p:nvSpPr>
        <p:spPr>
          <a:xfrm>
            <a:off x="11429676" y="7939074"/>
            <a:ext cx="3448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Uncover insights</a:t>
            </a:r>
            <a:endParaRPr lang="en-IN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95F20977-568F-5E8F-0783-F45B93BEF4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290876"/>
              </p:ext>
            </p:extLst>
          </p:nvPr>
        </p:nvGraphicFramePr>
        <p:xfrm>
          <a:off x="228600" y="1028700"/>
          <a:ext cx="17986910" cy="89287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81859">
                  <a:extLst>
                    <a:ext uri="{9D8B030D-6E8A-4147-A177-3AD203B41FA5}">
                      <a16:colId xmlns:a16="http://schemas.microsoft.com/office/drawing/2014/main" val="4051608625"/>
                    </a:ext>
                  </a:extLst>
                </a:gridCol>
                <a:gridCol w="1359947">
                  <a:extLst>
                    <a:ext uri="{9D8B030D-6E8A-4147-A177-3AD203B41FA5}">
                      <a16:colId xmlns:a16="http://schemas.microsoft.com/office/drawing/2014/main" val="3379349714"/>
                    </a:ext>
                  </a:extLst>
                </a:gridCol>
                <a:gridCol w="1181859">
                  <a:extLst>
                    <a:ext uri="{9D8B030D-6E8A-4147-A177-3AD203B41FA5}">
                      <a16:colId xmlns:a16="http://schemas.microsoft.com/office/drawing/2014/main" val="1690365970"/>
                    </a:ext>
                  </a:extLst>
                </a:gridCol>
                <a:gridCol w="1424704">
                  <a:extLst>
                    <a:ext uri="{9D8B030D-6E8A-4147-A177-3AD203B41FA5}">
                      <a16:colId xmlns:a16="http://schemas.microsoft.com/office/drawing/2014/main" val="1578558186"/>
                    </a:ext>
                  </a:extLst>
                </a:gridCol>
                <a:gridCol w="1327567">
                  <a:extLst>
                    <a:ext uri="{9D8B030D-6E8A-4147-A177-3AD203B41FA5}">
                      <a16:colId xmlns:a16="http://schemas.microsoft.com/office/drawing/2014/main" val="1357267760"/>
                    </a:ext>
                  </a:extLst>
                </a:gridCol>
                <a:gridCol w="1246616">
                  <a:extLst>
                    <a:ext uri="{9D8B030D-6E8A-4147-A177-3AD203B41FA5}">
                      <a16:colId xmlns:a16="http://schemas.microsoft.com/office/drawing/2014/main" val="2671255842"/>
                    </a:ext>
                  </a:extLst>
                </a:gridCol>
                <a:gridCol w="955199">
                  <a:extLst>
                    <a:ext uri="{9D8B030D-6E8A-4147-A177-3AD203B41FA5}">
                      <a16:colId xmlns:a16="http://schemas.microsoft.com/office/drawing/2014/main" val="3329535994"/>
                    </a:ext>
                  </a:extLst>
                </a:gridCol>
                <a:gridCol w="1003771">
                  <a:extLst>
                    <a:ext uri="{9D8B030D-6E8A-4147-A177-3AD203B41FA5}">
                      <a16:colId xmlns:a16="http://schemas.microsoft.com/office/drawing/2014/main" val="11668015"/>
                    </a:ext>
                  </a:extLst>
                </a:gridCol>
                <a:gridCol w="1003771">
                  <a:extLst>
                    <a:ext uri="{9D8B030D-6E8A-4147-A177-3AD203B41FA5}">
                      <a16:colId xmlns:a16="http://schemas.microsoft.com/office/drawing/2014/main" val="3048193934"/>
                    </a:ext>
                  </a:extLst>
                </a:gridCol>
                <a:gridCol w="1149478">
                  <a:extLst>
                    <a:ext uri="{9D8B030D-6E8A-4147-A177-3AD203B41FA5}">
                      <a16:colId xmlns:a16="http://schemas.microsoft.com/office/drawing/2014/main" val="1361052074"/>
                    </a:ext>
                  </a:extLst>
                </a:gridCol>
                <a:gridCol w="1003771">
                  <a:extLst>
                    <a:ext uri="{9D8B030D-6E8A-4147-A177-3AD203B41FA5}">
                      <a16:colId xmlns:a16="http://schemas.microsoft.com/office/drawing/2014/main" val="407359588"/>
                    </a:ext>
                  </a:extLst>
                </a:gridCol>
                <a:gridCol w="1457085">
                  <a:extLst>
                    <a:ext uri="{9D8B030D-6E8A-4147-A177-3AD203B41FA5}">
                      <a16:colId xmlns:a16="http://schemas.microsoft.com/office/drawing/2014/main" val="553024106"/>
                    </a:ext>
                  </a:extLst>
                </a:gridCol>
                <a:gridCol w="1262807">
                  <a:extLst>
                    <a:ext uri="{9D8B030D-6E8A-4147-A177-3AD203B41FA5}">
                      <a16:colId xmlns:a16="http://schemas.microsoft.com/office/drawing/2014/main" val="1875526684"/>
                    </a:ext>
                  </a:extLst>
                </a:gridCol>
                <a:gridCol w="1489465">
                  <a:extLst>
                    <a:ext uri="{9D8B030D-6E8A-4147-A177-3AD203B41FA5}">
                      <a16:colId xmlns:a16="http://schemas.microsoft.com/office/drawing/2014/main" val="1833922715"/>
                    </a:ext>
                  </a:extLst>
                </a:gridCol>
                <a:gridCol w="939011">
                  <a:extLst>
                    <a:ext uri="{9D8B030D-6E8A-4147-A177-3AD203B41FA5}">
                      <a16:colId xmlns:a16="http://schemas.microsoft.com/office/drawing/2014/main" val="2723382969"/>
                    </a:ext>
                  </a:extLst>
                </a:gridCol>
              </a:tblGrid>
              <a:tr h="63878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 dirty="0">
                          <a:effectLst/>
                        </a:rPr>
                        <a:t>Count of Score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 dirty="0">
                          <a:effectLst/>
                        </a:rPr>
                        <a:t>Months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1440199837"/>
                  </a:ext>
                </a:extLst>
              </a:tr>
              <a:tr h="638781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Category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 dirty="0">
                          <a:effectLst/>
                        </a:rPr>
                        <a:t>April-2021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 dirty="0">
                          <a:effectLst/>
                        </a:rPr>
                        <a:t>August-2020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 dirty="0">
                          <a:effectLst/>
                        </a:rPr>
                        <a:t>December-2020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 dirty="0">
                          <a:effectLst/>
                        </a:rPr>
                        <a:t>February-2021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>
                          <a:effectLst/>
                        </a:rPr>
                        <a:t>January-2021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 dirty="0">
                          <a:effectLst/>
                        </a:rPr>
                        <a:t>July-2020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>
                          <a:effectLst/>
                        </a:rPr>
                        <a:t>June-2020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 dirty="0">
                          <a:effectLst/>
                        </a:rPr>
                        <a:t>June-2021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>
                          <a:effectLst/>
                        </a:rPr>
                        <a:t>March-2021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>
                          <a:effectLst/>
                        </a:rPr>
                        <a:t>May-2021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>
                          <a:effectLst/>
                        </a:rPr>
                        <a:t>November-2020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>
                          <a:effectLst/>
                        </a:rPr>
                        <a:t>October-2020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 dirty="0">
                          <a:effectLst/>
                        </a:rPr>
                        <a:t>September-2020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u="none" strike="noStrike" dirty="0">
                          <a:effectLst/>
                        </a:rPr>
                        <a:t>Grand Total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38880044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3184525353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Animals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136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69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79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171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142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1738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3901926147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cooking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124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55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58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1525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3105680274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culture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131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64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70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1538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731060776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dogs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99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53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63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1227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3410109502"/>
                  </a:ext>
                </a:extLst>
              </a:tr>
              <a:tr h="63878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education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103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45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72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1311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1857593895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fitness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85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53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60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1284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3366974668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food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126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52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82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1556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3881197175"/>
                  </a:ext>
                </a:extLst>
              </a:tr>
              <a:tr h="63878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healthy eating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48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66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1572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1193546131"/>
                  </a:ext>
                </a:extLst>
              </a:tr>
              <a:tr h="63878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public speaking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79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85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39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47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78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1116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420261973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science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60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76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143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1646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3481760776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soccer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47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61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123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1339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2153764524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Studying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34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51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1251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3075024815"/>
                  </a:ext>
                </a:extLst>
              </a:tr>
              <a:tr h="63878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technology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137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49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72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1557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2432275927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tennis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88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51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48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101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85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1218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246261983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travel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52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79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113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120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137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1510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3160661782"/>
                  </a:ext>
                </a:extLst>
              </a:tr>
              <a:tr h="345672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veganism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86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88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46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49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87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92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99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102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1146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352719884"/>
                  </a:ext>
                </a:extLst>
              </a:tr>
              <a:tr h="63878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Grand Total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1793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1946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1934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1751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1956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1901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817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1033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1857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1932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1855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1889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1870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22534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44" marR="4444" marT="4444" marB="0" anchor="b"/>
                </a:tc>
                <a:extLst>
                  <a:ext uri="{0D108BD9-81ED-4DB2-BD59-A6C34878D82A}">
                    <a16:rowId xmlns:a16="http://schemas.microsoft.com/office/drawing/2014/main" val="4123587426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50461268-C100-18D9-A413-0C3B93600D45}"/>
              </a:ext>
            </a:extLst>
          </p:cNvPr>
          <p:cNvSpPr txBox="1"/>
          <p:nvPr/>
        </p:nvSpPr>
        <p:spPr>
          <a:xfrm>
            <a:off x="2724116" y="280956"/>
            <a:ext cx="13733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Reaction score for every category in each month</a:t>
            </a:r>
            <a:endParaRPr lang="en-IN" sz="36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A7B2F2D-2F5D-186C-D34C-FA245456DBBC}"/>
              </a:ext>
            </a:extLst>
          </p:cNvPr>
          <p:cNvSpPr txBox="1"/>
          <p:nvPr/>
        </p:nvSpPr>
        <p:spPr>
          <a:xfrm>
            <a:off x="1028700" y="2400300"/>
            <a:ext cx="13144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From previous table we get the insight that</a:t>
            </a:r>
            <a:endParaRPr lang="en-IN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9C4DEC-750B-759E-5BCA-FBBD0198C5C2}"/>
              </a:ext>
            </a:extLst>
          </p:cNvPr>
          <p:cNvSpPr txBox="1"/>
          <p:nvPr/>
        </p:nvSpPr>
        <p:spPr>
          <a:xfrm>
            <a:off x="2127159" y="4457700"/>
            <a:ext cx="2972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16</a:t>
            </a:r>
          </a:p>
          <a:p>
            <a:pPr algn="ctr"/>
            <a:r>
              <a:rPr lang="en-US" sz="3200" b="1" dirty="0"/>
              <a:t>Unique</a:t>
            </a:r>
          </a:p>
          <a:p>
            <a:pPr algn="ctr"/>
            <a:r>
              <a:rPr lang="en-US" sz="3200" b="1" dirty="0"/>
              <a:t>Categories</a:t>
            </a:r>
            <a:endParaRPr lang="en-IN" sz="32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028439-E5DA-3E9B-6B3E-FE4C1E2C0BB9}"/>
              </a:ext>
            </a:extLst>
          </p:cNvPr>
          <p:cNvSpPr txBox="1"/>
          <p:nvPr/>
        </p:nvSpPr>
        <p:spPr>
          <a:xfrm>
            <a:off x="7272183" y="4554628"/>
            <a:ext cx="29562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1738</a:t>
            </a:r>
          </a:p>
          <a:p>
            <a:pPr algn="ctr"/>
            <a:r>
              <a:rPr lang="en-US" sz="3200" b="1" dirty="0"/>
              <a:t>Reactions to</a:t>
            </a:r>
          </a:p>
          <a:p>
            <a:pPr algn="ctr"/>
            <a:r>
              <a:rPr lang="en-US" sz="3200" b="1" dirty="0"/>
              <a:t>Animal posts</a:t>
            </a:r>
            <a:endParaRPr lang="en-IN" sz="32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2F5E64-E8CB-63FF-FCC9-EDD46195B021}"/>
              </a:ext>
            </a:extLst>
          </p:cNvPr>
          <p:cNvSpPr txBox="1"/>
          <p:nvPr/>
        </p:nvSpPr>
        <p:spPr>
          <a:xfrm>
            <a:off x="12670342" y="4554628"/>
            <a:ext cx="2972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January </a:t>
            </a:r>
          </a:p>
          <a:p>
            <a:pPr algn="ctr"/>
            <a:r>
              <a:rPr lang="en-US" sz="3200" b="1" dirty="0"/>
              <a:t>Month with the most post</a:t>
            </a:r>
            <a:endParaRPr lang="en-IN" sz="32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30" name="Picture 29" descr="Chart, bar chart&#10;&#10;Description automatically generated">
            <a:extLst>
              <a:ext uri="{FF2B5EF4-FFF2-40B4-BE49-F238E27FC236}">
                <a16:creationId xmlns:a16="http://schemas.microsoft.com/office/drawing/2014/main" id="{AD61863F-6642-0D7D-DBBF-128B53B959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973" y="923618"/>
            <a:ext cx="13519627" cy="800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571</Words>
  <Application>Microsoft Office PowerPoint</Application>
  <PresentationFormat>Custom</PresentationFormat>
  <Paragraphs>356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Clear Sans Regular Bold</vt:lpstr>
      <vt:lpstr>Graphik Regular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TUF GAMING</cp:lastModifiedBy>
  <cp:revision>11</cp:revision>
  <dcterms:created xsi:type="dcterms:W3CDTF">2006-08-16T00:00:00Z</dcterms:created>
  <dcterms:modified xsi:type="dcterms:W3CDTF">2023-07-21T14:51:21Z</dcterms:modified>
  <dc:identifier>DAEhDyfaYKE</dc:identifier>
</cp:coreProperties>
</file>

<file path=docProps/thumbnail.jpeg>
</file>